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9" r:id="rId8"/>
    <p:sldId id="268" r:id="rId9"/>
    <p:sldId id="260" r:id="rId10"/>
    <p:sldId id="263" r:id="rId11"/>
    <p:sldId id="267" r:id="rId12"/>
    <p:sldId id="266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499C3A4-CC83-45CC-98CD-9741CE8BB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b="1" dirty="0"/>
              <a:t>Egzamin ósmoklasisty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DABBB11-2189-497F-B313-F54F0556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966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F09AD4-E41D-4A77-B9E2-553D04B8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Wyniki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6B3260-6DAF-4382-B6CD-6E9CC65C4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855" y="309489"/>
            <a:ext cx="8060787" cy="61757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u="sng" dirty="0">
                <a:solidFill>
                  <a:schemeClr val="tx1"/>
                </a:solidFill>
                <a:latin typeface="+mj-lt"/>
              </a:rPr>
              <a:t>Wyniki egzaminu ósmoklasisty są przedstawiane </a:t>
            </a:r>
            <a:br>
              <a:rPr lang="pl-PL" sz="2800" b="1" u="sng" dirty="0">
                <a:solidFill>
                  <a:schemeClr val="tx1"/>
                </a:solidFill>
                <a:latin typeface="+mj-lt"/>
              </a:rPr>
            </a:br>
            <a:r>
              <a:rPr lang="pl-PL" sz="2800" b="1" u="sng" dirty="0">
                <a:solidFill>
                  <a:schemeClr val="tx1"/>
                </a:solidFill>
                <a:latin typeface="+mj-lt"/>
              </a:rPr>
              <a:t>w procentach i na skali centylowej.</a:t>
            </a:r>
          </a:p>
          <a:p>
            <a:pPr marL="0" indent="0" algn="ctr">
              <a:buNone/>
            </a:pPr>
            <a:endParaRPr lang="pl-PL" sz="2400" b="1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Wyniki egzaminu ósmoklasisty w procentach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ustala dyrektor okręgowej komisji egzaminacyjnej </a:t>
            </a:r>
            <a:r>
              <a:rPr lang="pl-PL" sz="2400" u="sng" dirty="0">
                <a:solidFill>
                  <a:schemeClr val="tx1"/>
                </a:solidFill>
                <a:latin typeface="+mj-lt"/>
              </a:rPr>
              <a:t>na podstawie liczby punktów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przyznanych przez egzaminatorów sprawdzających prace egzaminacyjne oraz </a:t>
            </a:r>
            <a:r>
              <a:rPr lang="pl-PL" sz="2400" u="sng" dirty="0">
                <a:solidFill>
                  <a:schemeClr val="tx1"/>
                </a:solidFill>
                <a:latin typeface="+mj-lt"/>
              </a:rPr>
              <a:t>elektronicznego odczytu karty odpowiedzi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– w przypadku wykorzystania do sprawdzania prac egzaminacyjnych narzędzi elektronicznych.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Wyniki egzaminu ósmoklasisty na skali centylowej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opracowuje Centralna Komisja Egzaminacyjna na podstawie wyników ustalonych przez dyrektorów okręgowych komisji egzaminacyjnych.</a:t>
            </a:r>
            <a:endParaRPr lang="pl-PL" sz="2400" u="sng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82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2BB74D-4D55-43CD-98C0-3031A1AA2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Czas trwania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3C6FC4-33DB-4191-9254-5F786F0E8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991" y="864108"/>
            <a:ext cx="8215532" cy="51206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1800" b="1" cap="all" dirty="0">
                <a:solidFill>
                  <a:prstClr val="white"/>
                </a:solidFill>
                <a:latin typeface="+mj-lt"/>
                <a:ea typeface="+mj-ea"/>
                <a:cs typeface="Times New Roman" panose="02020603050405020304" pitchFamily="18" charset="0"/>
              </a:rPr>
              <a:t>zgodnie z  Komunikatem  dyrektora  Centralnej  Komisji  Egzaminacyjnej z  20 sierpnia 2020 r. w sprawie harmonogramu przeprowadzania egzaminu ósmoklasisty oraz egzaminu maturalnego w 2021 roku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Język polski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ARKUSZ STANDARDOWY - 120 MINUT; przedłużenie czasu do 180 minut 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Matematyka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ARKUSZ STANDARDOWY - 100 MINUT, przedłużenie czasu do 150 minut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Język obcy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ARKUSZ STANDARDOWY - 90 MINUT; przedłużenie czasu do 135 minut</a:t>
            </a:r>
            <a:r>
              <a:rPr lang="pl-PL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1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pl-PL" sz="1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Do czasu trwania egzaminu ósmoklasisty z każdego przedmiotu </a:t>
            </a:r>
            <a:br>
              <a:rPr lang="pl-PL" sz="2400" b="1" dirty="0">
                <a:solidFill>
                  <a:schemeClr val="tx1"/>
                </a:solidFill>
                <a:latin typeface="+mj-lt"/>
              </a:rPr>
            </a:br>
            <a:r>
              <a:rPr lang="pl-PL" sz="2400" b="1" dirty="0">
                <a:solidFill>
                  <a:schemeClr val="tx1"/>
                </a:solidFill>
                <a:latin typeface="+mj-lt"/>
              </a:rPr>
              <a:t>nie wlicza się czasu przeznaczonego na sprawdzenie przez ucznia poprawności przeniesienia odpowiedzi na kartę odpowiedzi </a:t>
            </a:r>
            <a:br>
              <a:rPr lang="pl-PL" sz="2400" b="1" dirty="0">
                <a:solidFill>
                  <a:schemeClr val="tx1"/>
                </a:solidFill>
                <a:latin typeface="+mj-lt"/>
              </a:rPr>
            </a:br>
            <a:r>
              <a:rPr lang="pl-PL" sz="2400" b="1" dirty="0">
                <a:solidFill>
                  <a:schemeClr val="tx1"/>
                </a:solidFill>
                <a:latin typeface="+mj-lt"/>
              </a:rPr>
              <a:t>(5 minut).</a:t>
            </a:r>
          </a:p>
        </p:txBody>
      </p:sp>
    </p:spTree>
    <p:extLst>
      <p:ext uri="{BB962C8B-B14F-4D97-AF65-F5344CB8AC3E}">
        <p14:creationId xmlns:p14="http://schemas.microsoft.com/office/powerpoint/2010/main" val="349699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3D1E5D2-81DD-4DE6-AB9C-1B4B5DC4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Laureaci i finaliści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E0CC070-E76A-4F31-AA1C-A9D932DD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125" y="196947"/>
            <a:ext cx="8379955" cy="6414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tx1"/>
                </a:solidFill>
                <a:latin typeface="+mj-lt"/>
              </a:rPr>
              <a:t>Laureat i finalista olimpiady przedmiotowej wymienionej </a:t>
            </a:r>
            <a:br>
              <a:rPr lang="pl-PL" sz="2400" b="1" dirty="0">
                <a:solidFill>
                  <a:schemeClr val="tx1"/>
                </a:solidFill>
                <a:latin typeface="+mj-lt"/>
              </a:rPr>
            </a:br>
            <a:r>
              <a:rPr lang="pl-PL" sz="2400" b="1" dirty="0">
                <a:solidFill>
                  <a:schemeClr val="tx1"/>
                </a:solidFill>
                <a:latin typeface="+mj-lt"/>
              </a:rPr>
              <a:t>w wykazie olimpiad oraz laureat konkursu przedmiotowego </a:t>
            </a:r>
            <a:br>
              <a:rPr lang="pl-PL" sz="2400" b="1" dirty="0">
                <a:solidFill>
                  <a:schemeClr val="tx1"/>
                </a:solidFill>
                <a:latin typeface="+mj-lt"/>
              </a:rPr>
            </a:br>
            <a:r>
              <a:rPr lang="pl-PL" sz="2400" b="1" dirty="0">
                <a:solidFill>
                  <a:schemeClr val="tx1"/>
                </a:solidFill>
                <a:latin typeface="+mj-lt"/>
              </a:rPr>
              <a:t>o zasięgu wojewódzkim lub </a:t>
            </a:r>
            <a:r>
              <a:rPr lang="pl-PL" sz="2400" b="1" smtClean="0">
                <a:solidFill>
                  <a:schemeClr val="tx1"/>
                </a:solidFill>
                <a:latin typeface="+mj-lt"/>
              </a:rPr>
              <a:t>ponadwojewódzkim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, organizowanego z zakresu jednego z przedmiotów objętych egzaminem ósmoklasisty, są zwolnieni z egzaminu ósmoklasisty z tego przedmiotu.</a:t>
            </a:r>
          </a:p>
          <a:p>
            <a:pPr marL="0" indent="0">
              <a:buNone/>
            </a:pP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+mj-lt"/>
              </a:rPr>
              <a:t>Zwolnienie następuje na podstawie zaświadczenia stwierdzającego uzyskanie przez ucznia szkoły podstawowej tytułu odpowiednio </a:t>
            </a:r>
            <a:r>
              <a:rPr lang="pl-PL" sz="2400" b="1" u="sng" dirty="0">
                <a:solidFill>
                  <a:schemeClr val="tx1"/>
                </a:solidFill>
                <a:latin typeface="+mj-lt"/>
              </a:rPr>
              <a:t>laureata lub finalisty</a:t>
            </a:r>
            <a:r>
              <a:rPr lang="pl-PL" sz="2400" b="1" dirty="0">
                <a:solidFill>
                  <a:schemeClr val="tx1"/>
                </a:solidFill>
                <a:latin typeface="+mj-lt"/>
              </a:rPr>
              <a:t>.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 </a:t>
            </a:r>
            <a:br>
              <a:rPr lang="pl-PL" sz="2400" dirty="0">
                <a:solidFill>
                  <a:schemeClr val="tx1"/>
                </a:solidFill>
                <a:latin typeface="+mj-lt"/>
              </a:rPr>
            </a:br>
            <a:r>
              <a:rPr lang="pl-PL" sz="2400" dirty="0">
                <a:solidFill>
                  <a:schemeClr val="tx1"/>
                </a:solidFill>
                <a:latin typeface="+mj-lt"/>
              </a:rPr>
              <a:t>Zaświadczenie przedkłada się przewodniczącemu zespołu egzaminacyjnego.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964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AB5BA4-6F0F-4647-98C4-A023E56E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Rekrutacja do szkół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4387240B-E877-446D-9735-EF77B29C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5059" y="225083"/>
            <a:ext cx="8394022" cy="4037428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BDF6C9E-063E-4103-B51D-5A5D695B2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447" y="4969632"/>
            <a:ext cx="10391634" cy="15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5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42F4C9-9B24-44FD-B5B5-15BEAE5D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Dziękujemy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E439232-D53E-44AC-B770-1D1CF5E9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WAŻNA STRONA:</a:t>
            </a:r>
            <a:br>
              <a:rPr lang="pl-PL" sz="4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4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600" b="1" cap="all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www.cke.gov.pl </a:t>
            </a:r>
            <a: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zakładka poświęcona </a:t>
            </a:r>
            <a:br>
              <a:rPr lang="pl-PL" sz="36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3600" cap="all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egzaminowi ósmoklasisty</a:t>
            </a:r>
            <a:endParaRPr lang="pl-PL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95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A03A3B-EA80-4649-9554-F6FD19F4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Najważniejsze fakty </a:t>
            </a:r>
            <a:br>
              <a:rPr lang="pl-PL" b="1" dirty="0"/>
            </a:br>
            <a:r>
              <a:rPr lang="pl-PL" b="1" dirty="0"/>
              <a:t>o egzaminie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43751D-CA0E-458E-9D20-A47363E4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19" y="864108"/>
            <a:ext cx="8271803" cy="5120640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/>
              <a:t>Egzamin ósmoklasisty jest państwowym egzaminem na zakończenie szkoły podstawowej.</a:t>
            </a:r>
          </a:p>
          <a:p>
            <a:r>
              <a:rPr lang="pl-PL" sz="2400" dirty="0"/>
              <a:t>Egzamin jest obowiązkowy.</a:t>
            </a:r>
          </a:p>
          <a:p>
            <a:r>
              <a:rPr lang="pl-PL" sz="2400" dirty="0"/>
              <a:t>Egzamin ma formę pisemną.</a:t>
            </a:r>
          </a:p>
          <a:p>
            <a:r>
              <a:rPr lang="pl-PL" sz="2400" dirty="0"/>
              <a:t>Obejmuje 3 przedmioty: język polski, matematykę i wybrany język obcy.</a:t>
            </a:r>
          </a:p>
          <a:p>
            <a:r>
              <a:rPr lang="pl-PL" sz="2400" dirty="0"/>
              <a:t>Wynik egzaminu nie ma wpływu na ukończenie szkoły podstawowej.</a:t>
            </a:r>
          </a:p>
          <a:p>
            <a:r>
              <a:rPr lang="pl-PL" sz="2400" dirty="0"/>
              <a:t>Wynik ma znaczenie przy rekrutacji do szkoły ponadpodstawowej.</a:t>
            </a:r>
          </a:p>
        </p:txBody>
      </p:sp>
    </p:spTree>
    <p:extLst>
      <p:ext uri="{BB962C8B-B14F-4D97-AF65-F5344CB8AC3E}">
        <p14:creationId xmlns:p14="http://schemas.microsoft.com/office/powerpoint/2010/main" val="125044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B139807-D90F-4B2B-A039-CC004EB0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Termin </a:t>
            </a:r>
            <a:br>
              <a:rPr lang="pl-PL" b="1" dirty="0"/>
            </a:br>
            <a:r>
              <a:rPr lang="pl-PL" b="1" dirty="0"/>
              <a:t>i wymagane przedmioty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1749807-7BAD-4A1C-BE71-74624A63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855" y="864108"/>
            <a:ext cx="8257736" cy="2109363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Termin: </a:t>
            </a:r>
            <a:r>
              <a:rPr lang="pl-PL" dirty="0"/>
              <a:t>25–27 maja 2021 roku, godz. 900.</a:t>
            </a:r>
          </a:p>
          <a:p>
            <a:pPr marL="0" indent="0">
              <a:buNone/>
            </a:pPr>
            <a:r>
              <a:rPr lang="pl-PL" b="1" dirty="0"/>
              <a:t>Termin dodatkowy: </a:t>
            </a:r>
            <a:r>
              <a:rPr lang="pl-PL" dirty="0"/>
              <a:t>16-18 czerwca 2021 roku ‒ dla uczniów, którzy </a:t>
            </a:r>
            <a:br>
              <a:rPr lang="pl-PL" dirty="0"/>
            </a:br>
            <a:r>
              <a:rPr lang="pl-PL" dirty="0"/>
              <a:t>z przyczyn losowych lub zdrowotnych nie przystąpili do egzaminu </a:t>
            </a:r>
            <a:br>
              <a:rPr lang="pl-PL" dirty="0"/>
            </a:br>
            <a:r>
              <a:rPr lang="pl-PL" dirty="0"/>
              <a:t>w maju.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17019DF-5B66-45B6-9DCE-15A7B9A01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854" y="2395463"/>
            <a:ext cx="8257737" cy="359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5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0B69E7-99BA-40B4-8304-268CAC950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Przebieg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FF821E7-12C1-4A8F-82AB-BD20A1D4D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20" y="765635"/>
            <a:ext cx="8314006" cy="2540273"/>
          </a:xfrm>
        </p:spPr>
        <p:txBody>
          <a:bodyPr/>
          <a:lstStyle/>
          <a:p>
            <a:r>
              <a:rPr lang="pl-PL" dirty="0"/>
              <a:t>Na ławce może być tylko arkusz, długopis, a w przypadku matematyki – także linijka.</a:t>
            </a:r>
          </a:p>
          <a:p>
            <a:r>
              <a:rPr lang="pl-PL" dirty="0"/>
              <a:t>Uczniowie otrzymują arkusz z zadaniami do rozwiązania wraz z kartą odpowiedzi.</a:t>
            </a:r>
          </a:p>
          <a:p>
            <a:r>
              <a:rPr lang="pl-PL" dirty="0"/>
              <a:t>Uczniowie chorzy lub z niepełnosprawnościami mogą mieć przy sobie leki.</a:t>
            </a:r>
          </a:p>
          <a:p>
            <a:r>
              <a:rPr lang="pl-PL" dirty="0"/>
              <a:t>Ósmoklasiści powinni być ubrani w strój galowy.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0AB82DA-62AD-44A2-8F8A-52C643723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3305908"/>
            <a:ext cx="8372612" cy="283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6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B88675-35DB-4A85-992E-BB762106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Termin dodatkowy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3B3B30-760F-4023-85D9-030092921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Do egzaminu ósmoklasisty w terminie dodatkowym przystępuje uczeń, który: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+mj-lt"/>
              </a:rPr>
              <a:t>- z przyczyn losowych lub zdrowotnych nie przystąpił do egzaminu ósmoklasisty  z danego przedmiotu lub przedmiotów  w terminie głównym;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+mj-lt"/>
              </a:rPr>
              <a:t>oraz, który;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+mj-lt"/>
              </a:rPr>
              <a:t>- przerwał lub któremu przerwano i unieważniono egzamin ósmoklasisty  z danego przedmiotu lub przedmiotów  w terminie głównym (również z przyczyn losowych lub zdrowotnych). 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077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5FA3AD6-BB8B-4AAF-A03C-3D246752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Termin dodatkowy,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1F53D2-AD6A-4B3C-B944-309F28BF4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125" y="864108"/>
            <a:ext cx="820146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  <a:latin typeface="+mj-lt"/>
              </a:rPr>
              <a:t>Do egzaminu ósmoklasisty w terminie dodatkowym przystępuje również uczeń, </a:t>
            </a:r>
            <a:br>
              <a:rPr lang="pl-PL" sz="2800" b="1" dirty="0">
                <a:solidFill>
                  <a:schemeClr val="tx1"/>
                </a:solidFill>
                <a:latin typeface="+mj-lt"/>
              </a:rPr>
            </a:br>
            <a:r>
              <a:rPr lang="pl-PL" sz="2800" dirty="0">
                <a:solidFill>
                  <a:schemeClr val="tx1"/>
                </a:solidFill>
                <a:latin typeface="+mj-lt"/>
              </a:rPr>
              <a:t/>
            </a:r>
            <a:br>
              <a:rPr lang="pl-PL" sz="2800" dirty="0">
                <a:solidFill>
                  <a:schemeClr val="tx1"/>
                </a:solidFill>
                <a:latin typeface="+mj-lt"/>
              </a:rPr>
            </a:br>
            <a:r>
              <a:rPr lang="pl-PL" sz="2800" dirty="0">
                <a:solidFill>
                  <a:schemeClr val="tx1"/>
                </a:solidFill>
                <a:latin typeface="+mj-lt"/>
              </a:rPr>
              <a:t>któremu dyrektor OKE lub dyrektor CKE unieważnił egzamin z danego przedmiotu lub przedmiotów. </a:t>
            </a:r>
            <a:br>
              <a:rPr lang="pl-PL" sz="2800" dirty="0">
                <a:solidFill>
                  <a:schemeClr val="tx1"/>
                </a:solidFill>
                <a:latin typeface="+mj-lt"/>
              </a:rPr>
            </a:br>
            <a:r>
              <a:rPr lang="pl-PL" sz="2800" dirty="0">
                <a:solidFill>
                  <a:schemeClr val="tx1"/>
                </a:solidFill>
                <a:latin typeface="+mj-lt"/>
              </a:rPr>
              <a:t/>
            </a:r>
            <a:br>
              <a:rPr lang="pl-PL" sz="2800" dirty="0">
                <a:solidFill>
                  <a:schemeClr val="tx1"/>
                </a:solidFill>
                <a:latin typeface="+mj-lt"/>
              </a:rPr>
            </a:br>
            <a:r>
              <a:rPr lang="pl-PL" sz="2800" dirty="0">
                <a:solidFill>
                  <a:schemeClr val="tx1"/>
                </a:solidFill>
                <a:latin typeface="+mj-lt"/>
              </a:rPr>
              <a:t>Do egzaminu ósmoklasisty w terminie dodatkowym zdający przystępuje w szkole, której jest uczniem lub słuchaczem</a:t>
            </a:r>
          </a:p>
        </p:txBody>
      </p:sp>
    </p:spTree>
    <p:extLst>
      <p:ext uri="{BB962C8B-B14F-4D97-AF65-F5344CB8AC3E}">
        <p14:creationId xmlns:p14="http://schemas.microsoft.com/office/powerpoint/2010/main" val="127713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63D92EA-972E-4DE7-BF69-01FD79A0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Zwolnienie z egzaminu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7F43976A-6188-4C11-ACE6-80D9069DF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9126" y="337625"/>
            <a:ext cx="8159262" cy="59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2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415DE2-A52F-4D83-B4BD-9F3D3B52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/>
              <a:t>Ważne terminy</a:t>
            </a:r>
            <a:endParaRPr lang="pl-PL" b="1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36C2713C-73D9-48BF-9F14-49AE32508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7631" y="239151"/>
            <a:ext cx="7448550" cy="635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8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58D0EA3-12B7-4125-8B70-64DB4CC8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Ważne terminy,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7776551-FB05-4715-93CA-8439B56D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058" y="422031"/>
            <a:ext cx="8539090" cy="5725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W przypadku egzaminu ósmoklasisty przeprowadzanego w MAJU i czerwcu: </a:t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-Termin ogłaszania wyników egzaminu ósmoklasisty</a:t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2 LIPCA 2021 roku</a:t>
            </a: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-Termin przekazania szkołom wyników </a:t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i zaświadczeń – </a:t>
            </a:r>
            <a:r>
              <a:rPr lang="pl-PL" sz="28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DO 8  LIPCA 2021 roku</a:t>
            </a: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b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-Termin wydania zaświadczeń oraz informacji zdającym – </a:t>
            </a:r>
            <a:r>
              <a:rPr lang="pl-PL" sz="28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9 LIPCA 2021 roku. </a:t>
            </a:r>
            <a:endParaRPr lang="pl-PL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9568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109</TotalTime>
  <Words>316</Words>
  <Application>Microsoft Office PowerPoint</Application>
  <PresentationFormat>Panoramiczny</PresentationFormat>
  <Paragraphs>48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Corbel</vt:lpstr>
      <vt:lpstr>Times New Roman</vt:lpstr>
      <vt:lpstr>Wingdings 2</vt:lpstr>
      <vt:lpstr>Ramka</vt:lpstr>
      <vt:lpstr>Egzamin ósmoklasisty</vt:lpstr>
      <vt:lpstr>Najważniejsze fakty  o egzaminie</vt:lpstr>
      <vt:lpstr>Termin  i wymagane przedmioty</vt:lpstr>
      <vt:lpstr>Przebieg egzaminu</vt:lpstr>
      <vt:lpstr>Termin dodatkowy</vt:lpstr>
      <vt:lpstr>Termin dodatkowy, cd.</vt:lpstr>
      <vt:lpstr>Zwolnienie z egzaminu</vt:lpstr>
      <vt:lpstr>Ważne terminy</vt:lpstr>
      <vt:lpstr>Ważne terminy, cd.</vt:lpstr>
      <vt:lpstr>Wyniki egzaminu</vt:lpstr>
      <vt:lpstr>Czas trwania egzaminu</vt:lpstr>
      <vt:lpstr>Laureaci i finaliści</vt:lpstr>
      <vt:lpstr>Rekrutacja do szkół</vt:lpstr>
      <vt:lpstr>Dziękujemy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lenovo-komp</dc:creator>
  <cp:lastModifiedBy>Bartosz</cp:lastModifiedBy>
  <cp:revision>12</cp:revision>
  <dcterms:created xsi:type="dcterms:W3CDTF">2021-02-23T06:31:30Z</dcterms:created>
  <dcterms:modified xsi:type="dcterms:W3CDTF">2021-02-25T08:57:04Z</dcterms:modified>
</cp:coreProperties>
</file>