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92" r:id="rId14"/>
    <p:sldId id="293" r:id="rId15"/>
    <p:sldId id="295" r:id="rId16"/>
    <p:sldId id="29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2671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93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15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599feb2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599feb2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a599feb2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2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9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32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40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19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35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42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19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44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509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010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358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25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67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417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542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90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0283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322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80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782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816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0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357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87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7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0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03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06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91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82843" y="292528"/>
            <a:ext cx="6770718" cy="6480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 Christmas </a:t>
            </a:r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TIME...</a:t>
            </a:r>
          </a:p>
        </p:txBody>
      </p:sp>
      <p:pic>
        <p:nvPicPr>
          <p:cNvPr id="89" name="Google Shape;89;p13" descr="http://www.wheaton.edu/~/media/Images/Widget%20Images/Center%20Widget%20Images/Centers%20and%20Institutes/CSA/SS-christmas-14-image-worl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76672"/>
            <a:ext cx="3235846" cy="327278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526965" y="4536489"/>
            <a:ext cx="5481340" cy="20289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Around</a:t>
            </a:r>
            <a:b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</a:br>
            <a: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</a:rPr>
              <a:t>The World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3383657" y="332656"/>
            <a:ext cx="5760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Europe</a:t>
            </a:r>
            <a:endParaRPr sz="72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53" name="Google Shape;153;p22" descr="http://1.bp.blogspot.com/_PP6XuY-yaug/S8S0F1W7L_I/AAAAAAAAAnI/RGDWzZmksMI/s1600/europe%25252B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2780928"/>
            <a:ext cx="3436281" cy="317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ctrTitle"/>
          </p:nvPr>
        </p:nvSpPr>
        <p:spPr>
          <a:xfrm>
            <a:off x="3070025" y="8713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SPAIN</a:t>
            </a:r>
            <a:endParaRPr sz="6000" dirty="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1"/>
          </p:nvPr>
        </p:nvSpPr>
        <p:spPr>
          <a:xfrm>
            <a:off x="3407600" y="25527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5400" dirty="0" err="1">
                <a:solidFill>
                  <a:srgbClr val="FF0000"/>
                </a:solidFill>
              </a:rPr>
              <a:t>Feliz</a:t>
            </a:r>
            <a:r>
              <a:rPr lang="en-GB" sz="5400" dirty="0">
                <a:solidFill>
                  <a:srgbClr val="FF0000"/>
                </a:solidFill>
              </a:rPr>
              <a:t> </a:t>
            </a:r>
            <a:r>
              <a:rPr lang="en-GB" sz="5400" dirty="0" err="1">
                <a:solidFill>
                  <a:srgbClr val="FF0000"/>
                </a:solidFill>
              </a:rPr>
              <a:t>Navidad</a:t>
            </a:r>
            <a:endParaRPr sz="5400" dirty="0">
              <a:solidFill>
                <a:srgbClr val="FF0000"/>
              </a:solidFill>
            </a:endParaRPr>
          </a:p>
        </p:txBody>
      </p:sp>
      <p:pic>
        <p:nvPicPr>
          <p:cNvPr id="161" name="Google Shape;161;p23" descr="M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365104"/>
            <a:ext cx="2736304" cy="182822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075" y="4366550"/>
            <a:ext cx="2736300" cy="18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539550" y="2060851"/>
            <a:ext cx="3744300" cy="26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pl-PL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pl-PL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know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that</a:t>
            </a:r>
            <a:r>
              <a:rPr lang="pl-PL" sz="2800" dirty="0">
                <a:solidFill>
                  <a:srgbClr val="FF0000"/>
                </a:solidFill>
              </a:rPr>
              <a:t> in </a:t>
            </a:r>
            <a:r>
              <a:rPr lang="pl-PL" sz="2800" dirty="0" err="1">
                <a:solidFill>
                  <a:srgbClr val="FF0000"/>
                </a:solidFill>
              </a:rPr>
              <a:t>Spain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there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>
                <a:solidFill>
                  <a:srgbClr val="FF0000"/>
                </a:solidFill>
              </a:rPr>
              <a:t>isn’t </a:t>
            </a:r>
            <a:r>
              <a:rPr lang="pl-PL" sz="2800" dirty="0">
                <a:solidFill>
                  <a:srgbClr val="FF0000"/>
                </a:solidFill>
              </a:rPr>
              <a:t>Santa Claus </a:t>
            </a:r>
            <a:r>
              <a:rPr lang="pl-PL" sz="2800" dirty="0" err="1">
                <a:solidFill>
                  <a:srgbClr val="FF0000"/>
                </a:solidFill>
              </a:rPr>
              <a:t>who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brings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presents</a:t>
            </a:r>
            <a:r>
              <a:rPr lang="pl-PL" sz="2800" dirty="0">
                <a:solidFill>
                  <a:srgbClr val="FF0000"/>
                </a:solidFill>
              </a:rPr>
              <a:t>, but the </a:t>
            </a:r>
            <a:r>
              <a:rPr lang="pl-PL" sz="2800" dirty="0" err="1">
                <a:solidFill>
                  <a:srgbClr val="FF0000"/>
                </a:solidFill>
              </a:rPr>
              <a:t>Magi</a:t>
            </a:r>
            <a:r>
              <a:rPr lang="pl-PL" sz="2800" dirty="0">
                <a:solidFill>
                  <a:srgbClr val="FF0000"/>
                </a:solidFill>
              </a:rPr>
              <a:t> (</a:t>
            </a:r>
            <a:r>
              <a:rPr lang="pl-PL" sz="2800" dirty="0" err="1">
                <a:solidFill>
                  <a:srgbClr val="FF0000"/>
                </a:solidFill>
              </a:rPr>
              <a:t>Tres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Reyes</a:t>
            </a:r>
            <a:r>
              <a:rPr lang="pl-PL" sz="2800" dirty="0">
                <a:solidFill>
                  <a:srgbClr val="FF0000"/>
                </a:solidFill>
              </a:rPr>
              <a:t> in Spanish).</a:t>
            </a:r>
            <a:endParaRPr dirty="0"/>
          </a:p>
        </p:txBody>
      </p:sp>
      <p:sp>
        <p:nvSpPr>
          <p:cNvPr id="176" name="Google Shape;176;p25"/>
          <p:cNvSpPr txBox="1"/>
          <p:nvPr/>
        </p:nvSpPr>
        <p:spPr>
          <a:xfrm>
            <a:off x="4500000" y="1484768"/>
            <a:ext cx="4032300" cy="31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rgbClr val="009900"/>
                </a:solidFill>
              </a:rPr>
              <a:t>The Spanish </a:t>
            </a:r>
            <a:r>
              <a:rPr lang="pl-PL" sz="2800" dirty="0" err="1">
                <a:solidFill>
                  <a:srgbClr val="009900"/>
                </a:solidFill>
              </a:rPr>
              <a:t>don’t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share</a:t>
            </a:r>
            <a:r>
              <a:rPr lang="pl-PL" sz="2800" dirty="0">
                <a:solidFill>
                  <a:srgbClr val="009900"/>
                </a:solidFill>
              </a:rPr>
              <a:t> X-mas </a:t>
            </a:r>
            <a:r>
              <a:rPr lang="pl-PL" sz="2800" dirty="0" err="1">
                <a:solidFill>
                  <a:srgbClr val="009900"/>
                </a:solidFill>
              </a:rPr>
              <a:t>wafer</a:t>
            </a:r>
            <a:r>
              <a:rPr lang="pl-PL" sz="2800" dirty="0">
                <a:solidFill>
                  <a:srgbClr val="009900"/>
                </a:solidFill>
              </a:rPr>
              <a:t> as the </a:t>
            </a:r>
            <a:r>
              <a:rPr lang="pl-PL" sz="2800" dirty="0" err="1">
                <a:solidFill>
                  <a:srgbClr val="009900"/>
                </a:solidFill>
              </a:rPr>
              <a:t>Polish</a:t>
            </a:r>
            <a:r>
              <a:rPr lang="pl-PL" sz="2800" dirty="0">
                <a:solidFill>
                  <a:srgbClr val="009900"/>
                </a:solidFill>
              </a:rPr>
              <a:t> do. </a:t>
            </a:r>
            <a:r>
              <a:rPr lang="pl-PL" sz="2800" dirty="0" err="1">
                <a:solidFill>
                  <a:srgbClr val="009900"/>
                </a:solidFill>
              </a:rPr>
              <a:t>They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eat</a:t>
            </a:r>
            <a:r>
              <a:rPr lang="pl-PL" sz="2800" dirty="0">
                <a:solidFill>
                  <a:srgbClr val="009900"/>
                </a:solidFill>
              </a:rPr>
              <a:t> „</a:t>
            </a:r>
            <a:r>
              <a:rPr lang="pl-PL" sz="2800" dirty="0" err="1">
                <a:solidFill>
                  <a:srgbClr val="009900"/>
                </a:solidFill>
              </a:rPr>
              <a:t>Turrón</a:t>
            </a:r>
            <a:r>
              <a:rPr lang="pl-PL" sz="2800" dirty="0">
                <a:solidFill>
                  <a:srgbClr val="009900"/>
                </a:solidFill>
              </a:rPr>
              <a:t>” </a:t>
            </a:r>
            <a:r>
              <a:rPr lang="pl-PL" sz="2800" dirty="0" err="1">
                <a:solidFill>
                  <a:srgbClr val="009900"/>
                </a:solidFill>
              </a:rPr>
              <a:t>which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is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mixture</a:t>
            </a:r>
            <a:r>
              <a:rPr lang="pl-PL" sz="2800" dirty="0">
                <a:solidFill>
                  <a:srgbClr val="009900"/>
                </a:solidFill>
              </a:rPr>
              <a:t> of </a:t>
            </a:r>
            <a:r>
              <a:rPr lang="pl-PL" sz="2800" dirty="0" err="1">
                <a:solidFill>
                  <a:srgbClr val="009900"/>
                </a:solidFill>
              </a:rPr>
              <a:t>nougat</a:t>
            </a:r>
            <a:r>
              <a:rPr lang="pl-PL" sz="2800" dirty="0">
                <a:solidFill>
                  <a:srgbClr val="009900"/>
                </a:solidFill>
              </a:rPr>
              <a:t>, </a:t>
            </a:r>
            <a:r>
              <a:rPr lang="pl-PL" sz="2800" dirty="0" err="1">
                <a:solidFill>
                  <a:srgbClr val="009900"/>
                </a:solidFill>
              </a:rPr>
              <a:t>almonds</a:t>
            </a:r>
            <a:r>
              <a:rPr lang="pl-PL" sz="2800" dirty="0">
                <a:solidFill>
                  <a:srgbClr val="009900"/>
                </a:solidFill>
              </a:rPr>
              <a:t>, </a:t>
            </a:r>
            <a:r>
              <a:rPr lang="pl-PL" sz="2800" dirty="0" err="1">
                <a:solidFill>
                  <a:srgbClr val="009900"/>
                </a:solidFill>
              </a:rPr>
              <a:t>honey</a:t>
            </a:r>
            <a:r>
              <a:rPr lang="pl-PL" sz="2800" dirty="0">
                <a:solidFill>
                  <a:srgbClr val="009900"/>
                </a:solidFill>
              </a:rPr>
              <a:t>, </a:t>
            </a:r>
            <a:r>
              <a:rPr lang="pl-PL" sz="2800" dirty="0" err="1">
                <a:solidFill>
                  <a:srgbClr val="009900"/>
                </a:solidFill>
              </a:rPr>
              <a:t>other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nuts</a:t>
            </a:r>
            <a:r>
              <a:rPr lang="pl-PL" sz="2800" dirty="0">
                <a:solidFill>
                  <a:srgbClr val="009900"/>
                </a:solidFill>
              </a:rPr>
              <a:t> and </a:t>
            </a:r>
            <a:r>
              <a:rPr lang="pl-PL" sz="2800" dirty="0" err="1">
                <a:solidFill>
                  <a:srgbClr val="009900"/>
                </a:solidFill>
              </a:rPr>
              <a:t>egg</a:t>
            </a:r>
            <a:r>
              <a:rPr lang="pl-PL" sz="2800" dirty="0">
                <a:solidFill>
                  <a:srgbClr val="009900"/>
                </a:solidFill>
              </a:rPr>
              <a:t> </a:t>
            </a:r>
            <a:r>
              <a:rPr lang="pl-PL" sz="2800" dirty="0" err="1">
                <a:solidFill>
                  <a:srgbClr val="009900"/>
                </a:solidFill>
              </a:rPr>
              <a:t>white</a:t>
            </a:r>
            <a:r>
              <a:rPr lang="pl-PL" sz="2800" dirty="0">
                <a:solidFill>
                  <a:srgbClr val="009900"/>
                </a:solidFill>
              </a:rPr>
              <a:t>.</a:t>
            </a:r>
            <a:endParaRPr sz="28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2;p23">
            <a:extLst>
              <a:ext uri="{FF2B5EF4-FFF2-40B4-BE49-F238E27FC236}">
                <a16:creationId xmlns="" xmlns:a16="http://schemas.microsoft.com/office/drawing/2014/main" id="{9A091AFC-77D8-4F29-BBF9-C8072A205B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0" y="378031"/>
            <a:ext cx="1728192" cy="127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655038" y="818605"/>
            <a:ext cx="334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ITALY</a:t>
            </a:r>
            <a:endParaRPr lang="pl-PL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upload.wikimedia.org/wikipedia/commons/thumb/0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38" y="4406538"/>
            <a:ext cx="2755786" cy="183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pole tekstowe 3"/>
          <p:cNvSpPr txBox="1"/>
          <p:nvPr/>
        </p:nvSpPr>
        <p:spPr>
          <a:xfrm>
            <a:off x="5200923" y="2252280"/>
            <a:ext cx="394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rgbClr val="FF0000"/>
                </a:solidFill>
              </a:rPr>
              <a:t>Buon</a:t>
            </a:r>
            <a:r>
              <a:rPr lang="pl-PL" sz="4800" dirty="0" smtClean="0">
                <a:solidFill>
                  <a:srgbClr val="FF0000"/>
                </a:solidFill>
              </a:rPr>
              <a:t> </a:t>
            </a:r>
            <a:r>
              <a:rPr lang="pl-PL" sz="5400" dirty="0" err="1" smtClean="0">
                <a:solidFill>
                  <a:srgbClr val="FF0000"/>
                </a:solidFill>
              </a:rPr>
              <a:t>Natale</a:t>
            </a:r>
            <a:endParaRPr lang="pl-P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727269" y="627017"/>
            <a:ext cx="5155474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The most important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symbol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of Christmas in Italy </a:t>
            </a:r>
            <a:r>
              <a:rPr lang="pl-PL" sz="240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nat</a:t>
            </a:r>
            <a:r>
              <a:rPr lang="pl-PL" sz="2400" dirty="0" err="1" smtClean="0">
                <a:solidFill>
                  <a:srgbClr val="FF0000"/>
                </a:solidFill>
                <a:latin typeface="+mn-lt"/>
              </a:rPr>
              <a:t>ivity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In the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nativit</a:t>
            </a:r>
            <a:r>
              <a:rPr lang="pl-PL" sz="24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you can find Joseph, with Mary next to him, holding Jesus in her arms.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Szopka na Placu Św. Piotra w Watykanie - Polacy we Włoszech - wiadomości 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3317087"/>
            <a:ext cx="3715605" cy="22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pload.wikimedia.org/wikipedia/commons/thumb/0/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164088"/>
            <a:ext cx="2039867" cy="135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56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49784" y="513805"/>
            <a:ext cx="45545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Italy on </a:t>
            </a:r>
            <a:r>
              <a:rPr lang="en-US" sz="2400" dirty="0" smtClean="0">
                <a:solidFill>
                  <a:srgbClr val="FF0000"/>
                </a:solidFill>
              </a:rPr>
              <a:t>24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th</a:t>
            </a:r>
            <a:r>
              <a:rPr lang="pl-PL" sz="2400" baseline="300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 of  </a:t>
            </a:r>
            <a:r>
              <a:rPr lang="en-US" sz="2400" dirty="0" smtClean="0">
                <a:solidFill>
                  <a:srgbClr val="FF0000"/>
                </a:solidFill>
              </a:rPr>
              <a:t>December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Santa </a:t>
            </a:r>
            <a:r>
              <a:rPr lang="en-US" sz="2400" b="1" dirty="0">
                <a:solidFill>
                  <a:srgbClr val="FF0000"/>
                </a:solidFill>
              </a:rPr>
              <a:t>Claus </a:t>
            </a:r>
            <a:r>
              <a:rPr lang="en-US" sz="2400" dirty="0">
                <a:solidFill>
                  <a:srgbClr val="FF0000"/>
                </a:solidFill>
              </a:rPr>
              <a:t>arrives as in many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countries and leaves the presents under the tree. </a:t>
            </a:r>
          </a:p>
          <a:p>
            <a:endParaRPr lang="pl-PL" sz="24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3074" name="Picture 2" descr="upload.wikimedia.org/wikipedia/commons/thumb/0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" y="191589"/>
            <a:ext cx="1932825" cy="128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58" y="2997937"/>
            <a:ext cx="2983881" cy="34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load.wikimedia.org/wikipedia/commons/thumb/0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" y="191589"/>
            <a:ext cx="1932825" cy="128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pole tekstowe 2"/>
          <p:cNvSpPr txBox="1"/>
          <p:nvPr/>
        </p:nvSpPr>
        <p:spPr>
          <a:xfrm>
            <a:off x="5129349" y="374469"/>
            <a:ext cx="3831771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6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pl-PL" sz="2000" dirty="0" smtClean="0">
                <a:solidFill>
                  <a:srgbClr val="FF0000"/>
                </a:solidFill>
              </a:rPr>
              <a:t>  of </a:t>
            </a:r>
            <a:r>
              <a:rPr lang="pl-PL" sz="2200" dirty="0" smtClean="0">
                <a:solidFill>
                  <a:srgbClr val="FF0000"/>
                </a:solidFill>
              </a:rPr>
              <a:t>J</a:t>
            </a:r>
            <a:r>
              <a:rPr lang="en-US" sz="2200" dirty="0" err="1" smtClean="0">
                <a:solidFill>
                  <a:srgbClr val="FF0000"/>
                </a:solidFill>
              </a:rPr>
              <a:t>anuary</a:t>
            </a:r>
            <a:r>
              <a:rPr lang="pl-PL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 </a:t>
            </a:r>
            <a:r>
              <a:rPr lang="en-US" sz="2200" dirty="0">
                <a:solidFill>
                  <a:srgbClr val="FF0000"/>
                </a:solidFill>
              </a:rPr>
              <a:t>Italy is </a:t>
            </a:r>
            <a:r>
              <a:rPr lang="en-US" sz="2200" dirty="0" smtClean="0">
                <a:solidFill>
                  <a:srgbClr val="FF0000"/>
                </a:solidFill>
              </a:rPr>
              <a:t>the</a:t>
            </a:r>
            <a:endParaRPr lang="pl-PL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pl-PL" sz="2200" b="1" dirty="0" smtClean="0">
                <a:solidFill>
                  <a:srgbClr val="FF0000"/>
                </a:solidFill>
              </a:rPr>
              <a:t>,,BEFANA’S DAY’’. It 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endParaRPr lang="pl-PL" sz="2200" b="1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is </a:t>
            </a:r>
            <a:r>
              <a:rPr lang="en-US" sz="2200" dirty="0">
                <a:solidFill>
                  <a:srgbClr val="FF0000"/>
                </a:solidFill>
              </a:rPr>
              <a:t>a traditional festival for children.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A witch, </a:t>
            </a:r>
            <a:r>
              <a:rPr lang="en-US" sz="2200" dirty="0" smtClean="0">
                <a:solidFill>
                  <a:srgbClr val="FF0000"/>
                </a:solidFill>
              </a:rPr>
              <a:t>travel</a:t>
            </a:r>
            <a:r>
              <a:rPr lang="pl-PL" sz="2200" dirty="0" smtClean="0">
                <a:solidFill>
                  <a:srgbClr val="FF0000"/>
                </a:solidFill>
              </a:rPr>
              <a:t>l</a:t>
            </a:r>
            <a:r>
              <a:rPr lang="en-US" sz="2200" dirty="0" err="1" smtClean="0">
                <a:solidFill>
                  <a:srgbClr val="FF0000"/>
                </a:solidFill>
              </a:rPr>
              <a:t>ing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on a flying broom, leaves gifts in a sock for good children and coal for bad ones.</a:t>
            </a:r>
            <a:endParaRPr lang="pl-PL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La Befana – The Italian Christmas Tra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49" y="3528060"/>
            <a:ext cx="3726144" cy="27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 descr="Norwegian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4509120"/>
            <a:ext cx="2304182" cy="172944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83" name="Google Shape;183;p26"/>
          <p:cNvSpPr txBox="1"/>
          <p:nvPr/>
        </p:nvSpPr>
        <p:spPr>
          <a:xfrm>
            <a:off x="4067944" y="476672"/>
            <a:ext cx="4752900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Norway</a:t>
            </a:r>
            <a:endParaRPr dirty="0"/>
          </a:p>
        </p:txBody>
      </p:sp>
      <p:sp>
        <p:nvSpPr>
          <p:cNvPr id="184" name="Google Shape;184;p26"/>
          <p:cNvSpPr txBox="1"/>
          <p:nvPr/>
        </p:nvSpPr>
        <p:spPr>
          <a:xfrm>
            <a:off x="4427984" y="1916832"/>
            <a:ext cx="41761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God Jul </a:t>
            </a:r>
            <a:endParaRPr dirty="0"/>
          </a:p>
        </p:txBody>
      </p:sp>
      <p:pic>
        <p:nvPicPr>
          <p:cNvPr id="5122" name="Picture 2" descr="Cywilna flaga i bandera">
            <a:extLst>
              <a:ext uri="{FF2B5EF4-FFF2-40B4-BE49-F238E27FC236}">
                <a16:creationId xmlns="" xmlns:a16="http://schemas.microsoft.com/office/drawing/2014/main" id="{D6E032C5-ED4C-46EF-99A2-75256FC6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2458"/>
            <a:ext cx="2304182" cy="17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4788025" y="908725"/>
            <a:ext cx="3816300" cy="448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lang="en-GB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traditio</a:t>
            </a:r>
            <a:r>
              <a:rPr lang="pl-PL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Norway to ‘circle the tree’ before opening presents.  Families stand in a big circle around the Christmas </a:t>
            </a:r>
            <a:r>
              <a:rPr lang="pl-PL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ree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hold hands and walk or dance around the tree  singing Christmas carols.</a:t>
            </a:r>
            <a:endParaRPr dirty="0"/>
          </a:p>
        </p:txBody>
      </p:sp>
      <p:pic>
        <p:nvPicPr>
          <p:cNvPr id="191" name="Google Shape;191;p27" descr="tree_a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481" y="3744466"/>
            <a:ext cx="1081088" cy="208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 descr="NorwegianF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260649"/>
            <a:ext cx="1630948" cy="122413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5" name="Picture 2" descr="Cywilna flaga i bandera">
            <a:extLst>
              <a:ext uri="{FF2B5EF4-FFF2-40B4-BE49-F238E27FC236}">
                <a16:creationId xmlns="" xmlns:a16="http://schemas.microsoft.com/office/drawing/2014/main" id="{8A4B1B41-0BCB-4993-B761-8DC3FE13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50"/>
            <a:ext cx="16309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/>
        </p:nvSpPr>
        <p:spPr>
          <a:xfrm>
            <a:off x="251520" y="1844824"/>
            <a:ext cx="5183187" cy="32775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CHRISTMAS TREE – </a:t>
            </a:r>
            <a:endParaRPr lang="pl-PL" sz="28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heart of Trafalgar Square. </a:t>
            </a:r>
            <a:endParaRPr lang="pl-PL" sz="24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gift from Norway.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 year the people of Oslo, Norway give London a huge Christmas tree  (over 20 metres tall). 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8" descr="trafalgar squ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340768"/>
            <a:ext cx="2481263" cy="40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 descr="NorwegianF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260649"/>
            <a:ext cx="1630948" cy="122413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5" name="Picture 2" descr="Cywilna flaga i bandera">
            <a:extLst>
              <a:ext uri="{FF2B5EF4-FFF2-40B4-BE49-F238E27FC236}">
                <a16:creationId xmlns="" xmlns:a16="http://schemas.microsoft.com/office/drawing/2014/main" id="{6147E4B6-DA41-4FAC-BFB0-DEB43A37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50"/>
            <a:ext cx="16309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383657" y="332656"/>
            <a:ext cx="576034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0" i="0" u="none" strike="noStrike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South America</a:t>
            </a:r>
            <a:endParaRPr sz="7200" b="0" i="0" u="none" strike="noStrike" cap="none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96" name="Google Shape;96;p14" descr="http://www.worldatlas.com/webimage/countrys/samerica/satimesn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2852936"/>
            <a:ext cx="3010158" cy="330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3707904" y="476672"/>
            <a:ext cx="51129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England</a:t>
            </a:r>
            <a:endParaRPr sz="66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4427984" y="1916833"/>
            <a:ext cx="41761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 dirty="0"/>
          </a:p>
        </p:txBody>
      </p:sp>
      <p:pic>
        <p:nvPicPr>
          <p:cNvPr id="206" name="Google Shape;206;p29" descr="http://www.mgmfairs.co.uk/fair/image/upload/flag/english_fl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3933056"/>
            <a:ext cx="3168352" cy="223224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4098" name="Picture 2" descr="Flaga Wielkiej Brytanii">
            <a:extLst>
              <a:ext uri="{FF2B5EF4-FFF2-40B4-BE49-F238E27FC236}">
                <a16:creationId xmlns="" xmlns:a16="http://schemas.microsoft.com/office/drawing/2014/main" id="{07907216-5B5E-4D37-A741-1930EBE4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5"/>
            <a:ext cx="316835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3605348" y="764704"/>
            <a:ext cx="5070735" cy="20917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Boxing Day is a holiday celebrated the day after Christmas Day</a:t>
            </a:r>
            <a:r>
              <a:rPr lang="en-GB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l-PL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originated in the United Kingdom and is celebrated in </a:t>
            </a:r>
            <a:r>
              <a:rPr lang="pl-PL" sz="2400" dirty="0" err="1" smtClean="0">
                <a:solidFill>
                  <a:schemeClr val="dk1"/>
                </a:solidFill>
              </a:rPr>
              <a:t>many</a:t>
            </a:r>
            <a:r>
              <a:rPr lang="en-GB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0" descr="http://www.mgmfairs.co.uk/fair/image/upload/flag/english_fl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04664"/>
            <a:ext cx="2016224" cy="131272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13" name="Google Shape;213;p30" descr="https://www.enterprisenation.com/system/images/W1siZiIsIjIwMTMvMTEvMTgvMDAvMzIvMDkvMzM4L2NocmlzdG1hc19jYXJkcy5qcGciXV0/christmas-car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140968"/>
            <a:ext cx="3856509" cy="278631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 descr="What is Boxing Day? - Outrigger Hotels &amp; Resorts"/>
          <p:cNvSpPr/>
          <p:nvPr/>
        </p:nvSpPr>
        <p:spPr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 descr="What is Boxing Day? - Outrigger Hotels &amp; Resorts"/>
          <p:cNvSpPr/>
          <p:nvPr/>
        </p:nvSpPr>
        <p:spPr>
          <a:xfrm>
            <a:off x="307975" y="-639763"/>
            <a:ext cx="2762250" cy="165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Flaga Wielkiej Brytanii">
            <a:extLst>
              <a:ext uri="{FF2B5EF4-FFF2-40B4-BE49-F238E27FC236}">
                <a16:creationId xmlns="" xmlns:a16="http://schemas.microsoft.com/office/drawing/2014/main" id="{1514A2A5-AF64-415F-A701-08A6F8FE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16224" cy="12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/>
        </p:nvSpPr>
        <p:spPr>
          <a:xfrm>
            <a:off x="3707904" y="476672"/>
            <a:ext cx="51129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France</a:t>
            </a:r>
            <a:endParaRPr sz="6600" dirty="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4860032" y="1811383"/>
            <a:ext cx="3270265" cy="18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Joyeux </a:t>
            </a:r>
            <a:r>
              <a:rPr lang="en-GB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Nöel</a:t>
            </a:r>
            <a:r>
              <a:rPr lang="en-GB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222" name="Google Shape;222;p31" descr="french 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411" y="4653136"/>
            <a:ext cx="1894886" cy="116265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030" name="Picture 6" descr="Obraz znaleziony dla: flaga francji">
            <a:extLst>
              <a:ext uri="{FF2B5EF4-FFF2-40B4-BE49-F238E27FC236}">
                <a16:creationId xmlns="" xmlns:a16="http://schemas.microsoft.com/office/drawing/2014/main" id="{EF8DF335-3212-467D-8A91-5E326BDD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11" y="4653136"/>
            <a:ext cx="1894886" cy="116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/>
        </p:nvSpPr>
        <p:spPr>
          <a:xfrm>
            <a:off x="4473359" y="404664"/>
            <a:ext cx="4320108" cy="29316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 smtClean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GB" sz="24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France, Santa is called Père Noël (Father Christmas). In eastern France he is accompanied by Le Pere </a:t>
            </a:r>
            <a:r>
              <a:rPr lang="en-GB" sz="2400" dirty="0" err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Fouettard</a:t>
            </a:r>
            <a:r>
              <a:rPr lang="en-GB" sz="24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, a man dressed in black.</a:t>
            </a:r>
            <a:endParaRPr sz="24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2" descr="french 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04664"/>
            <a:ext cx="1584176" cy="105855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9" name="Google Shape;229;p32" descr="https://s-media-cache-ak0.pinimg.com/236x/65/ce/e1/65cee19493cafe415558c9ff325d013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3501008"/>
            <a:ext cx="1581919" cy="28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Obraz znaleziony dla: flaga francji">
            <a:extLst>
              <a:ext uri="{FF2B5EF4-FFF2-40B4-BE49-F238E27FC236}">
                <a16:creationId xmlns="" xmlns:a16="http://schemas.microsoft.com/office/drawing/2014/main" id="{5E88BA4D-B483-4A97-9E04-3A80F361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584176" cy="10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/>
        </p:nvSpPr>
        <p:spPr>
          <a:xfrm>
            <a:off x="467544" y="1916831"/>
            <a:ext cx="8424936" cy="26374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Christmas meal, called Réveillon, people eat on Christmas Eve/early Christmas morning. Dishes  include roast turkey with chestnuts or roast goose, oysters, lobster, venison and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chees</a:t>
            </a:r>
            <a:r>
              <a:rPr lang="pl-PL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dessert, a chocolate sponge cake log called a </a:t>
            </a:r>
            <a:r>
              <a:rPr lang="en-GB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bûche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Noël 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3" descr="french 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04664"/>
            <a:ext cx="1584176" cy="105855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36" name="Google Shape;236;p33" descr="Buche de Noel : Stock Pho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458" y="4684700"/>
            <a:ext cx="2822476" cy="187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braz znaleziony dla: flaga francji">
            <a:extLst>
              <a:ext uri="{FF2B5EF4-FFF2-40B4-BE49-F238E27FC236}">
                <a16:creationId xmlns="" xmlns:a16="http://schemas.microsoft.com/office/drawing/2014/main" id="{C8A3A44C-3FDF-42A1-8F88-C8528CC0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584176" cy="10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5B6560-C8DA-473B-B1C9-46939794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1" y="1593541"/>
            <a:ext cx="8229600" cy="1143000"/>
          </a:xfrm>
        </p:spPr>
        <p:txBody>
          <a:bodyPr/>
          <a:lstStyle/>
          <a:p>
            <a:r>
              <a:rPr lang="pl-PL" sz="6600" dirty="0">
                <a:solidFill>
                  <a:srgbClr val="FF0000"/>
                </a:solidFill>
                <a:latin typeface="Algerian" panose="04020705040A02060702" pitchFamily="82" charset="0"/>
              </a:rPr>
              <a:t>The </a:t>
            </a:r>
            <a:r>
              <a:rPr lang="pl-PL" sz="6600" dirty="0" err="1">
                <a:solidFill>
                  <a:srgbClr val="FF0000"/>
                </a:solidFill>
                <a:latin typeface="Algerian" panose="04020705040A02060702" pitchFamily="82" charset="0"/>
              </a:rPr>
              <a:t>netherlands</a:t>
            </a:r>
            <a:endParaRPr lang="pl-PL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22767BE-3763-437B-9FAA-BDDCAC8ED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9227" y="2823099"/>
            <a:ext cx="5357674" cy="3063367"/>
          </a:xfrm>
        </p:spPr>
        <p:txBody>
          <a:bodyPr/>
          <a:lstStyle/>
          <a:p>
            <a:pPr marL="114300" indent="0" algn="ctr">
              <a:buNone/>
            </a:pPr>
            <a:r>
              <a:rPr lang="pl-PL" sz="5400" dirty="0" err="1">
                <a:solidFill>
                  <a:srgbClr val="FF0000"/>
                </a:solidFill>
              </a:rPr>
              <a:t>Vrolijk</a:t>
            </a:r>
            <a:r>
              <a:rPr lang="pl-PL" sz="5400" dirty="0">
                <a:solidFill>
                  <a:srgbClr val="FF0000"/>
                </a:solidFill>
              </a:rPr>
              <a:t> </a:t>
            </a:r>
            <a:r>
              <a:rPr lang="pl-PL" sz="5400" dirty="0" err="1">
                <a:solidFill>
                  <a:srgbClr val="FF0000"/>
                </a:solidFill>
              </a:rPr>
              <a:t>Kerstfeest</a:t>
            </a:r>
            <a:endParaRPr lang="pl-PL" sz="5400" dirty="0">
              <a:solidFill>
                <a:srgbClr val="FF0000"/>
              </a:solidFill>
            </a:endParaRPr>
          </a:p>
        </p:txBody>
      </p:sp>
      <p:pic>
        <p:nvPicPr>
          <p:cNvPr id="4" name="Google Shape;244;p34" descr="netherlands">
            <a:extLst>
              <a:ext uri="{FF2B5EF4-FFF2-40B4-BE49-F238E27FC236}">
                <a16:creationId xmlns="" xmlns:a16="http://schemas.microsoft.com/office/drawing/2014/main" id="{743EB399-9778-49C8-8BED-48FE8BAA1F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6514" y="4776186"/>
            <a:ext cx="2489707" cy="175835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532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3851920" y="476672"/>
            <a:ext cx="4680520" cy="36762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The main Christmas celebration in the Netherlands is on St. Nicholas’ feast day which is 6</a:t>
            </a:r>
            <a:r>
              <a:rPr lang="en-GB" sz="2800" baseline="300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8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sz="28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December</a:t>
            </a: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Dutch people celebrate </a:t>
            </a:r>
            <a:r>
              <a:rPr lang="en-GB" sz="2800" dirty="0" err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Sinterklaasavond</a:t>
            </a: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800" dirty="0" smtClean="0">
                <a:solidFill>
                  <a:srgbClr val="009900"/>
                </a:solidFill>
              </a:rPr>
              <a:t>; </a:t>
            </a:r>
            <a:r>
              <a:rPr lang="pl-PL" sz="2800" dirty="0" err="1" smtClean="0">
                <a:solidFill>
                  <a:srgbClr val="009900"/>
                </a:solidFill>
              </a:rPr>
              <a:t>it</a:t>
            </a:r>
            <a:r>
              <a:rPr lang="pl-PL" sz="2800" dirty="0" smtClean="0">
                <a:solidFill>
                  <a:srgbClr val="009900"/>
                </a:solidFill>
              </a:rPr>
              <a:t> </a:t>
            </a:r>
            <a:r>
              <a:rPr lang="pl-PL" sz="2800" dirty="0" err="1" smtClean="0">
                <a:solidFill>
                  <a:srgbClr val="009900"/>
                </a:solidFill>
              </a:rPr>
              <a:t>is</a:t>
            </a:r>
            <a:r>
              <a:rPr lang="pl-PL" sz="2800" dirty="0" smtClean="0">
                <a:solidFill>
                  <a:srgbClr val="009900"/>
                </a:solidFill>
              </a:rPr>
              <a:t> </a:t>
            </a:r>
            <a:r>
              <a:rPr lang="pl-PL" sz="2800" dirty="0" err="1" smtClean="0">
                <a:solidFill>
                  <a:srgbClr val="009900"/>
                </a:solidFill>
              </a:rPr>
              <a:t>our</a:t>
            </a:r>
            <a:r>
              <a:rPr lang="en-GB" sz="28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Christmas </a:t>
            </a: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Eve.</a:t>
            </a:r>
            <a:endParaRPr dirty="0"/>
          </a:p>
        </p:txBody>
      </p:sp>
      <p:sp>
        <p:nvSpPr>
          <p:cNvPr id="242" name="Google Shape;242;p34"/>
          <p:cNvSpPr txBox="1"/>
          <p:nvPr/>
        </p:nvSpPr>
        <p:spPr>
          <a:xfrm>
            <a:off x="3720230" y="4385079"/>
            <a:ext cx="4812210" cy="181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l-PL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GB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 know?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pl-PL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Santa Claus comes from the Dutch word for St. Nicholas – Sinterklaas.</a:t>
            </a:r>
            <a:endParaRPr dirty="0"/>
          </a:p>
        </p:txBody>
      </p:sp>
      <p:pic>
        <p:nvPicPr>
          <p:cNvPr id="243" name="Google Shape;243;p34" descr="christmas-clipart-santa-black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153" y="5003809"/>
            <a:ext cx="1240077" cy="11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4" descr="netherla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60648"/>
            <a:ext cx="1945235" cy="129614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/>
        </p:nvSpPr>
        <p:spPr>
          <a:xfrm>
            <a:off x="323528" y="260648"/>
            <a:ext cx="5688682" cy="12961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What do you think Dutch children leave instead of stockings for Sinterklaas to fill?</a:t>
            </a:r>
            <a:endParaRPr dirty="0"/>
          </a:p>
        </p:txBody>
      </p:sp>
      <p:sp>
        <p:nvSpPr>
          <p:cNvPr id="250" name="Google Shape;250;p35"/>
          <p:cNvSpPr txBox="1"/>
          <p:nvPr/>
        </p:nvSpPr>
        <p:spPr>
          <a:xfrm>
            <a:off x="143731" y="3296824"/>
            <a:ext cx="4680074" cy="33005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GB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Sinterklaasavond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children leave out their shoes in the hope that Sinterklaas will fill them with presents.  They also leave a carrot </a:t>
            </a:r>
            <a:r>
              <a:rPr lang="pl-PL" sz="2800" dirty="0" smtClean="0">
                <a:solidFill>
                  <a:srgbClr val="FF0000"/>
                </a:solidFill>
              </a:rPr>
              <a:t>in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their shoes for Sinterklaas’ horse.</a:t>
            </a:r>
            <a:endParaRPr dirty="0"/>
          </a:p>
        </p:txBody>
      </p:sp>
      <p:pic>
        <p:nvPicPr>
          <p:cNvPr id="251" name="Google Shape;251;p35" descr="sinterklaas"/>
          <p:cNvPicPr preferRelativeResize="0"/>
          <p:nvPr/>
        </p:nvPicPr>
        <p:blipFill rotWithShape="1">
          <a:blip r:embed="rId3">
            <a:alphaModFix/>
          </a:blip>
          <a:srcRect t="24496" b="12221"/>
          <a:stretch/>
        </p:blipFill>
        <p:spPr>
          <a:xfrm>
            <a:off x="4644008" y="1556792"/>
            <a:ext cx="337185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/>
        </p:nvSpPr>
        <p:spPr>
          <a:xfrm>
            <a:off x="3347864" y="476672"/>
            <a:ext cx="54729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Germany</a:t>
            </a:r>
            <a:endParaRPr dirty="0"/>
          </a:p>
        </p:txBody>
      </p:sp>
      <p:sp>
        <p:nvSpPr>
          <p:cNvPr id="257" name="Google Shape;257;p36"/>
          <p:cNvSpPr txBox="1"/>
          <p:nvPr/>
        </p:nvSpPr>
        <p:spPr>
          <a:xfrm>
            <a:off x="4139952" y="1916832"/>
            <a:ext cx="41761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Frohe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491880" y="2780928"/>
            <a:ext cx="54726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Weihnachten 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6" descr="german_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171548"/>
            <a:ext cx="2819689" cy="184974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 descr="german_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32656"/>
            <a:ext cx="1439862" cy="94456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65" name="Google Shape;265;p37"/>
          <p:cNvSpPr txBox="1"/>
          <p:nvPr/>
        </p:nvSpPr>
        <p:spPr>
          <a:xfrm>
            <a:off x="2483768" y="260648"/>
            <a:ext cx="6048672" cy="1782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German children also put their shoes out </a:t>
            </a:r>
            <a:r>
              <a:rPr lang="en-GB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GB" sz="280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hope</a:t>
            </a:r>
            <a:r>
              <a:rPr lang="pl-PL" sz="28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 smtClean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they will be filled with presents, just like Dutch children.</a:t>
            </a:r>
            <a:endParaRPr dirty="0"/>
          </a:p>
        </p:txBody>
      </p:sp>
      <p:sp>
        <p:nvSpPr>
          <p:cNvPr id="266" name="Google Shape;266;p37"/>
          <p:cNvSpPr txBox="1"/>
          <p:nvPr/>
        </p:nvSpPr>
        <p:spPr>
          <a:xfrm>
            <a:off x="4139952" y="2151063"/>
            <a:ext cx="4248150" cy="1782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Good children get presents. Their shoes are  filled with sweets and chocolates.</a:t>
            </a:r>
            <a:endParaRPr dirty="0"/>
          </a:p>
        </p:txBody>
      </p:sp>
      <p:sp>
        <p:nvSpPr>
          <p:cNvPr id="267" name="Google Shape;267;p37"/>
          <p:cNvSpPr txBox="1"/>
          <p:nvPr/>
        </p:nvSpPr>
        <p:spPr>
          <a:xfrm>
            <a:off x="4139952" y="4221163"/>
            <a:ext cx="4321423" cy="1855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Naughty  children receive rots from St. Nicholas’ companion Knecht Ruprecht (Krampus)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brazil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4509120"/>
            <a:ext cx="1871563" cy="129735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02" name="Google Shape;102;p15"/>
          <p:cNvSpPr txBox="1"/>
          <p:nvPr/>
        </p:nvSpPr>
        <p:spPr>
          <a:xfrm>
            <a:off x="4283968" y="404664"/>
            <a:ext cx="46802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0" i="0" u="none" strike="noStrike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Brazil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4355976" y="2276872"/>
            <a:ext cx="460851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/>
          </a:p>
          <a:p>
            <a:pPr marL="0" marR="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Feliz Natal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/>
        </p:nvSpPr>
        <p:spPr>
          <a:xfrm>
            <a:off x="3383657" y="764704"/>
            <a:ext cx="5760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Asia</a:t>
            </a:r>
            <a:endParaRPr sz="7200" dirty="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73" name="Google Shape;273;p38" descr="http://www.theodora.com/maps/new3/asia2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2962" y="1965033"/>
            <a:ext cx="4192138" cy="333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4644008" y="260648"/>
            <a:ext cx="3815780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China</a:t>
            </a:r>
            <a:endParaRPr dirty="0"/>
          </a:p>
        </p:txBody>
      </p:sp>
      <p:sp>
        <p:nvSpPr>
          <p:cNvPr id="279" name="Google Shape;279;p39"/>
          <p:cNvSpPr txBox="1"/>
          <p:nvPr/>
        </p:nvSpPr>
        <p:spPr>
          <a:xfrm>
            <a:off x="4419107" y="1739278"/>
            <a:ext cx="4320406" cy="230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 sz="4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Shang Dan Jiang</a:t>
            </a:r>
            <a:endParaRPr dirty="0"/>
          </a:p>
        </p:txBody>
      </p:sp>
      <p:pic>
        <p:nvPicPr>
          <p:cNvPr id="280" name="Google Shape;280;p39" descr="ch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4437112"/>
            <a:ext cx="2448272" cy="163303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/>
        </p:nvSpPr>
        <p:spPr>
          <a:xfrm>
            <a:off x="3077587" y="268658"/>
            <a:ext cx="5473204" cy="1520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sym typeface="Arial"/>
              </a:rPr>
              <a:t>How do Christians in China decorate their houses for Christmas?</a:t>
            </a:r>
            <a:endParaRPr sz="2800" dirty="0"/>
          </a:p>
        </p:txBody>
      </p:sp>
      <p:sp>
        <p:nvSpPr>
          <p:cNvPr id="286" name="Google Shape;286;p40"/>
          <p:cNvSpPr txBox="1"/>
          <p:nvPr/>
        </p:nvSpPr>
        <p:spPr>
          <a:xfrm>
            <a:off x="5016137" y="3254401"/>
            <a:ext cx="3534654" cy="30418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0000"/>
                </a:solidFill>
                <a:sym typeface="Arial"/>
              </a:rPr>
              <a:t>They use bright coloured paper lanterns to decorate for Christmas.  They put candles inside and the light shines brightly through the coloured paper.</a:t>
            </a:r>
            <a:endParaRPr sz="2400" dirty="0"/>
          </a:p>
        </p:txBody>
      </p:sp>
      <p:pic>
        <p:nvPicPr>
          <p:cNvPr id="287" name="Google Shape;287;p40" descr="chinese lant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236" y="1857958"/>
            <a:ext cx="2307764" cy="132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 descr="ch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404664"/>
            <a:ext cx="1872208" cy="124879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/>
        </p:nvSpPr>
        <p:spPr>
          <a:xfrm>
            <a:off x="4580709" y="1484784"/>
            <a:ext cx="3936273" cy="38884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F0000"/>
                </a:solidFill>
                <a:sym typeface="Arial"/>
              </a:rPr>
              <a:t>Christmas Day is not a public holiday in China like  in England.  People go to work and children go to school.  This is because China is mainly a Buddhist country.  Their biggest celebration is Chinese New Year which usually falls in January or February.</a:t>
            </a:r>
            <a:endParaRPr sz="2400"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191589" y="2647406"/>
            <a:ext cx="4020371" cy="21510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9900"/>
                </a:solidFill>
                <a:sym typeface="Arial"/>
              </a:rPr>
              <a:t>Chinese children hang up stockings in the hope that Sheng Dan Lao Ren will visit them and fill them with presents.</a:t>
            </a:r>
            <a:endParaRPr sz="2400" dirty="0"/>
          </a:p>
        </p:txBody>
      </p:sp>
      <p:pic>
        <p:nvPicPr>
          <p:cNvPr id="295" name="Google Shape;295;p41" descr="sock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2114" y="5129350"/>
            <a:ext cx="660847" cy="135949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/>
        </p:nvSpPr>
        <p:spPr>
          <a:xfrm>
            <a:off x="2977960" y="211073"/>
            <a:ext cx="5616624" cy="998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sym typeface="Arial"/>
              </a:rPr>
              <a:t>Who do you think Sheng Dan Lao Ren is?</a:t>
            </a:r>
            <a:endParaRPr sz="2800" dirty="0"/>
          </a:p>
        </p:txBody>
      </p:sp>
      <p:pic>
        <p:nvPicPr>
          <p:cNvPr id="297" name="Google Shape;297;p41" descr="ch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404664"/>
            <a:ext cx="1872208" cy="124879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/>
        </p:nvSpPr>
        <p:spPr>
          <a:xfrm>
            <a:off x="3383657" y="332656"/>
            <a:ext cx="57603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Oceania</a:t>
            </a:r>
            <a:endParaRPr sz="72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303" name="Google Shape;303;p42" descr="http://www.worldatlas.com/img/areamap/continent/australia_ma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4670" y="1764364"/>
            <a:ext cx="4199968" cy="320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/>
        </p:nvSpPr>
        <p:spPr>
          <a:xfrm>
            <a:off x="3707904" y="476672"/>
            <a:ext cx="51129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Australia</a:t>
            </a:r>
            <a:endParaRPr sz="66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4427984" y="1916832"/>
            <a:ext cx="41761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3" descr="Australia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509120"/>
            <a:ext cx="2671941" cy="165618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/>
        </p:nvSpPr>
        <p:spPr>
          <a:xfrm>
            <a:off x="467544" y="2348880"/>
            <a:ext cx="3816424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pulls Santa’s sleigh around Australia instead of Reindeer?</a:t>
            </a:r>
            <a:endParaRPr dirty="0"/>
          </a:p>
        </p:txBody>
      </p:sp>
      <p:sp>
        <p:nvSpPr>
          <p:cNvPr id="316" name="Google Shape;316;p44"/>
          <p:cNvSpPr txBox="1"/>
          <p:nvPr/>
        </p:nvSpPr>
        <p:spPr>
          <a:xfrm>
            <a:off x="467544" y="3912175"/>
            <a:ext cx="3673475" cy="1301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CLUE: 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Australians sometimes call these animals “Boomers”…</a:t>
            </a:r>
            <a:endParaRPr dirty="0"/>
          </a:p>
        </p:txBody>
      </p:sp>
      <p:sp>
        <p:nvSpPr>
          <p:cNvPr id="317" name="Google Shape;317;p44"/>
          <p:cNvSpPr txBox="1"/>
          <p:nvPr/>
        </p:nvSpPr>
        <p:spPr>
          <a:xfrm>
            <a:off x="3851920" y="548680"/>
            <a:ext cx="4824536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Santa’s sleigh is pulled by six white kangaroos!</a:t>
            </a:r>
            <a:endParaRPr dirty="0"/>
          </a:p>
        </p:txBody>
      </p:sp>
      <p:pic>
        <p:nvPicPr>
          <p:cNvPr id="318" name="Google Shape;318;p44" descr="boom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2132856"/>
            <a:ext cx="2886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 descr="Australia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76672"/>
            <a:ext cx="1656184" cy="12413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/>
        </p:nvSpPr>
        <p:spPr>
          <a:xfrm>
            <a:off x="3995936" y="332656"/>
            <a:ext cx="4536430" cy="30963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is summer in Australia at Christmas so it is very, very hot.  Families often go to the beach on Christmas Day and instead of having a hot roast turkey dinner they have a barbeque ☺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45"/>
          <p:cNvGrpSpPr/>
          <p:nvPr/>
        </p:nvGrpSpPr>
        <p:grpSpPr>
          <a:xfrm>
            <a:off x="6655941" y="3705192"/>
            <a:ext cx="1876425" cy="2665412"/>
            <a:chOff x="3343042" y="3501008"/>
            <a:chExt cx="1877030" cy="2664296"/>
          </a:xfrm>
        </p:grpSpPr>
        <p:pic>
          <p:nvPicPr>
            <p:cNvPr id="326" name="Google Shape;326;p45" descr="C:\Users\Gareth\AppData\Local\Microsoft\Windows\Temporary Internet Files\Content.IE5\YO0787TM\MC900331468[1].wm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07904" y="3501008"/>
              <a:ext cx="1512168" cy="2412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45" descr="C:\Users\Gareth\AppData\Local\Microsoft\Windows\Temporary Internet Files\Content.IE5\YO0787TM\MC900013097[1].wm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3042" y="3906736"/>
              <a:ext cx="1516990" cy="22585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p45" descr="Australial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560" y="476672"/>
            <a:ext cx="1656184" cy="12413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B24A6F2-C387-4397-A7BC-FE7BCDF5B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57F4ECF5-91D5-4847-9F7F-BA3E23FF6D5E}"/>
              </a:ext>
            </a:extLst>
          </p:cNvPr>
          <p:cNvSpPr txBox="1"/>
          <p:nvPr/>
        </p:nvSpPr>
        <p:spPr>
          <a:xfrm>
            <a:off x="167640" y="76879"/>
            <a:ext cx="8976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</a:t>
            </a:r>
            <a:r>
              <a:rPr lang="pl-P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wish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pl-P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Merry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Christmas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a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</a:t>
            </a:r>
            <a:r>
              <a:rPr lang="pl-P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A4E737F-4F33-4748-B8EA-46B54B47DF82}"/>
              </a:ext>
            </a:extLst>
          </p:cNvPr>
          <p:cNvSpPr txBox="1"/>
          <p:nvPr/>
        </p:nvSpPr>
        <p:spPr>
          <a:xfrm>
            <a:off x="167640" y="2105561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dirty="0">
                <a:solidFill>
                  <a:schemeClr val="bg1"/>
                </a:solidFill>
              </a:rPr>
              <a:t>🎄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E8A9FEE-3F53-4DD7-9EEE-6FDD70B4DD48}"/>
              </a:ext>
            </a:extLst>
          </p:cNvPr>
          <p:cNvSpPr txBox="1"/>
          <p:nvPr/>
        </p:nvSpPr>
        <p:spPr>
          <a:xfrm>
            <a:off x="6428875" y="2105561"/>
            <a:ext cx="609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dirty="0">
                <a:solidFill>
                  <a:schemeClr val="bg1"/>
                </a:solidFill>
              </a:rPr>
              <a:t>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4572000" y="5085171"/>
            <a:ext cx="4104300" cy="15450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Brazil they call Father Christmas ‘Papai Noel’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4644150" y="261400"/>
            <a:ext cx="4032300" cy="22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Christmas  time….there is very hot in Brazil  because it comes at the beginning of their summer.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4644150" y="2718901"/>
            <a:ext cx="4032300" cy="22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Father Christmas </a:t>
            </a:r>
            <a:r>
              <a:rPr lang="en-GB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wears red silk because it is too hot for him to wear the same clothes as he does in the UK.</a:t>
            </a:r>
            <a:endParaRPr/>
          </a:p>
        </p:txBody>
      </p:sp>
      <p:pic>
        <p:nvPicPr>
          <p:cNvPr id="111" name="Google Shape;111;p16" descr="brazilfl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548680"/>
            <a:ext cx="1871563" cy="129735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3383657" y="332656"/>
            <a:ext cx="576034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0" i="0" u="none" strike="noStrike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North America</a:t>
            </a:r>
            <a:endParaRPr sz="7200" b="0" i="0" u="none" strike="noStrike" cap="none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17" name="Google Shape;117;p17" descr="https://encrypted-tbn1.gstatic.com/images?q=tbn:ANd9GcTLggEMsGqPPHtDyKbnMm5UvNFLqiPZbvFGbDPb5rzjHnHlfJQEp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2852936"/>
            <a:ext cx="2664296" cy="325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4644008" y="260648"/>
            <a:ext cx="3815780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Mexico</a:t>
            </a:r>
            <a:endParaRPr sz="6600" b="0" i="0" u="none" strike="noStrike" cap="none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247530" y="1916832"/>
            <a:ext cx="489647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 sz="4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Feliz Nochebuena</a:t>
            </a:r>
            <a:endParaRPr sz="4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 descr="Resultado de imagen para mexic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 descr="http://qacontent.edomex.gob.mx/idc/groups/public/documents/edomex_contenido_media/edomex_img_bandera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4005064"/>
            <a:ext cx="3558444" cy="203721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4211950" y="332645"/>
            <a:ext cx="4464600" cy="9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you know what </a:t>
            </a:r>
            <a:r>
              <a:rPr lang="en-GB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Nochebuena</a:t>
            </a: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is?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355975" y="1613128"/>
            <a:ext cx="4320600" cy="26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The Mexican name of the flower (in England) poinsettia, was discovered in Taxco and the valleys surrounding Cuernavaca. </a:t>
            </a:r>
            <a:endParaRPr sz="28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 descr="http://qacontent.edomex.gob.mx/idc/groups/public/documents/edomex_contenido_media/edomex_img_bandera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32656"/>
            <a:ext cx="2088232" cy="119551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33" name="Google Shape;133;p19"/>
          <p:cNvSpPr txBox="1"/>
          <p:nvPr/>
        </p:nvSpPr>
        <p:spPr>
          <a:xfrm>
            <a:off x="0" y="5085184"/>
            <a:ext cx="3779912" cy="14127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It is symbol of abundance and good luck.</a:t>
            </a:r>
            <a:endParaRPr sz="28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 descr="http://lh5.ggpht.com/_QjyclTjl0TQ/Ss4MMGOuImI/AAAAAAAAEw8/JiP3EsYRUzg/acebo%20(20)%5B2%5D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944" y="5085184"/>
            <a:ext cx="1920453" cy="158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2339752" y="476672"/>
            <a:ext cx="66251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United States</a:t>
            </a:r>
            <a:endParaRPr sz="660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427984" y="1916832"/>
            <a:ext cx="41761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Merry Christmas</a:t>
            </a:r>
            <a:endParaRPr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0" descr="http://viz.dwrl.utexas.edu/files/51stars-row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509120"/>
            <a:ext cx="3478072" cy="19442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3707900" y="476675"/>
            <a:ext cx="5183100" cy="313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Every year the White House is decorated </a:t>
            </a:r>
            <a:r>
              <a:rPr lang="pl-PL" sz="2800" dirty="0" smtClean="0">
                <a:solidFill>
                  <a:srgbClr val="FF0000"/>
                </a:solidFill>
              </a:rPr>
              <a:t>with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Christmas lights and a huge Christmas tree is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pl-PL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outside. This tradition started in 1923 with President Calvin Coolidge (30-th President).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1" descr="http://cbswashington.files.wordpress.com/2010/12/xmaslights_get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949" y="3833661"/>
            <a:ext cx="355804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1;p20" descr="http://viz.dwrl.utexas.edu/files/51stars-rows.png">
            <a:extLst>
              <a:ext uri="{FF2B5EF4-FFF2-40B4-BE49-F238E27FC236}">
                <a16:creationId xmlns="" xmlns:a16="http://schemas.microsoft.com/office/drawing/2014/main" id="{EB5BA819-38D4-437A-B341-51D3E76044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102" y="476675"/>
            <a:ext cx="2750104" cy="156518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845</Words>
  <Application>Microsoft Office PowerPoint</Application>
  <PresentationFormat>Pokaz na ekranie (4:3)</PresentationFormat>
  <Paragraphs>84</Paragraphs>
  <Slides>38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Default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SPAIN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netherlands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dm</cp:lastModifiedBy>
  <cp:revision>40</cp:revision>
  <dcterms:modified xsi:type="dcterms:W3CDTF">2020-12-09T17:11:25Z</dcterms:modified>
</cp:coreProperties>
</file>